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820" r:id="rId5"/>
    <p:sldId id="821" r:id="rId6"/>
    <p:sldId id="822" r:id="rId7"/>
    <p:sldId id="823" r:id="rId8"/>
    <p:sldId id="824" r:id="rId9"/>
    <p:sldId id="825" r:id="rId10"/>
    <p:sldId id="826" r:id="rId11"/>
    <p:sldId id="827" r:id="rId12"/>
    <p:sldId id="828" r:id="rId13"/>
    <p:sldId id="829" r:id="rId14"/>
    <p:sldId id="831" r:id="rId15"/>
    <p:sldId id="832" r:id="rId16"/>
    <p:sldId id="8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F08"/>
    <a:srgbClr val="E3CBBA"/>
    <a:srgbClr val="853F00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58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33-4286-8D74-E55D03290DE7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133-4286-8D74-E55D03290DE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33-4286-8D74-E55D03290D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83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D9-45C6-B78D-6790A0D4235D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D9-45C6-B78D-6790A0D423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0.36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D9-45C6-B78D-6790A0D42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35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EF-45B1-9BD9-38C8FB3D8347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EF-45B1-9BD9-38C8FB3D83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0.28999999999999998</c:v>
                </c:pt>
                <c:pt idx="1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EF-45B1-9BD9-38C8FB3D8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5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A6-4D67-A0E8-B7E5CC36D4C3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A6-4D67-A0E8-B7E5CC36D4C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A6-4D67-A0E8-B7E5CC36D4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5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02-4D5B-A40D-757561C34C55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02-4D5B-A40D-757561C34C5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02-4D5B-A40D-757561C34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5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ANNUAL SALES &amp; GROSS 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"$"#,##0_);[Red]\("$"#,##0\)</c:formatCode>
                <c:ptCount val="3"/>
                <c:pt idx="0">
                  <c:v>702000</c:v>
                </c:pt>
                <c:pt idx="1">
                  <c:v>777200</c:v>
                </c:pt>
                <c:pt idx="2">
                  <c:v>849420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B-4CB5-A990-177C43139E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"$"#,##0_);[Red]\("$"#,##0\)</c:formatCode>
                <c:ptCount val="3"/>
                <c:pt idx="0">
                  <c:v>212000</c:v>
                </c:pt>
                <c:pt idx="1">
                  <c:v>222600</c:v>
                </c:pt>
                <c:pt idx="2">
                  <c:v>233730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1B-4CB5-A990-177C43139E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Sheet1!$D$2:$D$4</c:f>
              <c:numCache>
                <c:formatCode>#,##0</c:formatCode>
                <c:ptCount val="3"/>
                <c:pt idx="0">
                  <c:v>490000</c:v>
                </c:pt>
                <c:pt idx="1">
                  <c:v>549600</c:v>
                </c:pt>
                <c:pt idx="2" formatCode="General">
                  <c:v>615690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1B-4CB5-A990-177C43139E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2712703"/>
        <c:axId val="2011153599"/>
      </c:barChart>
      <c:catAx>
        <c:axId val="22271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2011153599"/>
        <c:crosses val="autoZero"/>
        <c:auto val="1"/>
        <c:lblAlgn val="ctr"/>
        <c:lblOffset val="100"/>
        <c:noMultiLvlLbl val="0"/>
      </c:catAx>
      <c:valAx>
        <c:axId val="201115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222712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1">
                  <a:lumMod val="25000"/>
                </a:schemeClr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0" baseline="0">
                <a:solidFill>
                  <a:schemeClr val="accent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Success Ratios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0" baseline="0">
              <a:solidFill>
                <a:schemeClr val="accent1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</c:v>
                </c:pt>
              </c:strCache>
            </c:strRef>
          </c:tx>
          <c:spPr>
            <a:ln w="571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0.12</c:v>
                </c:pt>
                <c:pt idx="1">
                  <c:v>0.14949999999999999</c:v>
                </c:pt>
                <c:pt idx="2">
                  <c:v>0.17660000000000001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FE-45CD-9977-77AD9074CB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20000"/>
        <c:axId val="120842374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ACID TEST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2.34</c:v>
                </c:pt>
                <c:pt idx="1">
                  <c:v>3.66</c:v>
                </c:pt>
                <c:pt idx="2">
                  <c:v>6.77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FE-45CD-9977-77AD9074CB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42464"/>
        <c:axId val="1208445792"/>
      </c:lineChart>
      <c:catAx>
        <c:axId val="12084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3744"/>
        <c:crosses val="autoZero"/>
        <c:auto val="1"/>
        <c:lblAlgn val="ctr"/>
        <c:lblOffset val="100"/>
        <c:noMultiLvlLbl val="0"/>
      </c:catAx>
      <c:valAx>
        <c:axId val="120842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>
                    <a:lumMod val="25000"/>
                  </a:schemeClr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0000"/>
        <c:crosses val="autoZero"/>
        <c:crossBetween val="between"/>
        <c:majorUnit val="4.0000000000000008E-2"/>
      </c:valAx>
      <c:valAx>
        <c:axId val="1208445792"/>
        <c:scaling>
          <c:orientation val="minMax"/>
          <c:max val="7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8442464"/>
        <c:crosses val="max"/>
        <c:crossBetween val="between"/>
      </c:valAx>
      <c:catAx>
        <c:axId val="12084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84457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1">
                  <a:lumMod val="25000"/>
                </a:schemeClr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8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8351"/>
            <a:ext cx="10515600" cy="762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7" name="Picture Placeholder 66" descr="Logo&#10;">
            <a:extLst>
              <a:ext uri="{FF2B5EF4-FFF2-40B4-BE49-F238E27FC236}">
                <a16:creationId xmlns:a16="http://schemas.microsoft.com/office/drawing/2014/main" id="{B1DE02D0-D0E0-5DCE-FE1E-13D33FBBE4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605" r="13605"/>
          <a:stretch/>
        </p:blipFill>
        <p:spPr>
          <a:xfrm>
            <a:off x="4381500" y="1500330"/>
            <a:ext cx="3429000" cy="3255264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0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1DB80-E437-2907-E53D-147869A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95108" cy="638050"/>
          </a:xfrm>
        </p:spPr>
        <p:txBody>
          <a:bodyPr/>
          <a:lstStyle/>
          <a:p>
            <a:r>
              <a:rPr lang="en-US" dirty="0"/>
              <a:t>Business Ratios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1CDF77B2-9EEF-1B0B-5D8A-B450D490F521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75728433"/>
              </p:ext>
            </p:extLst>
          </p:nvPr>
        </p:nvGraphicFramePr>
        <p:xfrm>
          <a:off x="1022350" y="1584325"/>
          <a:ext cx="10153936" cy="4207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8753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2068395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2068394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2068394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5931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FINANCIAL</a:t>
                      </a:r>
                      <a:r>
                        <a:rPr lang="en-US" sz="1400" b="1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RATIOS</a:t>
                      </a:r>
                      <a:endParaRPr lang="en-US" sz="1400" b="1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Profit margin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12.07%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14.95%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17.66%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liabilities</a:t>
                      </a:r>
                      <a:endParaRPr lang="en-US" sz="1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2.83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7.44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Equity to liabilities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1.83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6.44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6670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equity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1.55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1.31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1.16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25206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649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LIQUIDITY RATIOS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09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Acid test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2.34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3.66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6.67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35837"/>
                  </a:ext>
                </a:extLst>
              </a:tr>
              <a:tr h="444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Cash to assets</a:t>
                      </a:r>
                      <a:endParaRPr lang="en-US" sz="1400" b="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0.83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0.86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</a:t>
                      </a:r>
                    </a:p>
                  </a:txBody>
                  <a:tcPr anchor="ctr">
                    <a:solidFill>
                      <a:schemeClr val="accent1">
                        <a:alpha val="2979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0508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C196EC-EB6B-DBFE-AFDB-5C0607545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2ED41C-49BE-A7F1-BEDB-3DBD1251C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1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A8B4E0-B592-CB93-AC1C-34902EA4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95108" cy="638050"/>
          </a:xfrm>
        </p:spPr>
        <p:txBody>
          <a:bodyPr/>
          <a:lstStyle/>
          <a:p>
            <a:r>
              <a:rPr lang="en-US" dirty="0"/>
              <a:t>Business Ratios   </a:t>
            </a:r>
          </a:p>
        </p:txBody>
      </p:sp>
      <p:graphicFrame>
        <p:nvGraphicFramePr>
          <p:cNvPr id="6" name="Chart Placeholder 3" descr="Line graph chart">
            <a:extLst>
              <a:ext uri="{FF2B5EF4-FFF2-40B4-BE49-F238E27FC236}">
                <a16:creationId xmlns:a16="http://schemas.microsoft.com/office/drawing/2014/main" id="{C4D15F73-8E60-7775-70DC-8D1C84C4DFC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924686009"/>
              </p:ext>
            </p:extLst>
          </p:nvPr>
        </p:nvGraphicFramePr>
        <p:xfrm>
          <a:off x="1022350" y="1584325"/>
          <a:ext cx="10147300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8C446E-A2DF-0687-D40E-06EF4A97F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dirty="0"/>
              <a:t>Fourth Coffee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8F2116-D4F0-691F-792C-057740B05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17D3-45FB-3FDC-814D-A973FB0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8" y="368658"/>
            <a:ext cx="6228732" cy="830221"/>
          </a:xfrm>
        </p:spPr>
        <p:txBody>
          <a:bodyPr/>
          <a:lstStyle/>
          <a:p>
            <a:r>
              <a:rPr lang="en-US" dirty="0"/>
              <a:t>Major Competitors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BEF13-579A-BF62-19B4-1C51DB8BD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3906" y="1430936"/>
            <a:ext cx="6228732" cy="538223"/>
          </a:xfrm>
        </p:spPr>
        <p:txBody>
          <a:bodyPr/>
          <a:lstStyle/>
          <a:p>
            <a:r>
              <a:rPr lang="en-US" dirty="0"/>
              <a:t>Rocket Boy Coffee – 1 mile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CC0D4-610E-06C3-A2E3-45EC78B116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1090763"/>
          </a:xfrm>
        </p:spPr>
        <p:txBody>
          <a:bodyPr/>
          <a:lstStyle/>
          <a:p>
            <a:r>
              <a:rPr lang="en-US" dirty="0"/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A9880-2FF6-6ECE-2B65-F8BD7A9D3E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3906" y="3304022"/>
            <a:ext cx="6228732" cy="344009"/>
          </a:xfrm>
        </p:spPr>
        <p:txBody>
          <a:bodyPr/>
          <a:lstStyle/>
          <a:p>
            <a:r>
              <a:rPr lang="en-US" dirty="0"/>
              <a:t>Hyperwarp Coffee – 2 miles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EE153A-0231-319B-8687-B29B7EFAA4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3906" y="3725721"/>
            <a:ext cx="6228732" cy="344009"/>
          </a:xfrm>
        </p:spPr>
        <p:txBody>
          <a:bodyPr/>
          <a:lstStyle/>
          <a:p>
            <a:r>
              <a:rPr lang="en-US" dirty="0"/>
              <a:t>Second largest all company-owned chains. Founded in 1992 in Minneapolis.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BE6F9F-8660-718D-3741-A7AD1CD6E61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3906" y="4073211"/>
            <a:ext cx="6228732" cy="538223"/>
          </a:xfrm>
        </p:spPr>
        <p:txBody>
          <a:bodyPr/>
          <a:lstStyle/>
          <a:p>
            <a:r>
              <a:rPr lang="en-US" dirty="0"/>
              <a:t>Express Espresso – 400 feet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BFFEA6F-FBF5-0C7A-39B7-954D2693D8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3906" y="4675595"/>
            <a:ext cx="6228732" cy="1154882"/>
          </a:xfrm>
        </p:spPr>
        <p:txBody>
          <a:bodyPr/>
          <a:lstStyle/>
          <a:p>
            <a:r>
              <a:rPr lang="en-US" dirty="0"/>
              <a:t>The third largest company-owned chain. Another Seattle-born company. The only coffeehouse chain that has not experienced excellent growth every year; business.com cites poor management as the reason. New management seems to be leading a turnaround.</a:t>
            </a:r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E0C6455A-A5B6-D5B2-863E-A6E8597AB3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60" y="-1"/>
            <a:ext cx="4155440" cy="5243333"/>
          </a:xfr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73ADAD9-C8AE-7308-F14E-7EF4A1CCD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8462C6F-3FE0-B7FC-EA44-514D19D4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22" y="224739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5" name="Picture Placeholder 34" descr="logo">
            <a:extLst>
              <a:ext uri="{FF2B5EF4-FFF2-40B4-BE49-F238E27FC236}">
                <a16:creationId xmlns:a16="http://schemas.microsoft.com/office/drawing/2014/main" id="{612EBE90-AF1B-3712-DB79-B4832E3156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593" r="13593"/>
          <a:stretch/>
        </p:blipFill>
        <p:spPr>
          <a:xfrm>
            <a:off x="1516380" y="1730247"/>
            <a:ext cx="3657600" cy="34722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B48EA-A2DB-A210-928A-1FC121F355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7222" y="3258237"/>
            <a:ext cx="4434840" cy="368884"/>
          </a:xfrm>
        </p:spPr>
        <p:txBody>
          <a:bodyPr/>
          <a:lstStyle/>
          <a:p>
            <a:r>
              <a:rPr lang="en-US" dirty="0"/>
              <a:t>Contact us 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A49E-B51D-1395-EC68-B125A035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7222" y="3748147"/>
            <a:ext cx="4434840" cy="1454381"/>
          </a:xfrm>
        </p:spPr>
        <p:txBody>
          <a:bodyPr/>
          <a:lstStyle/>
          <a:p>
            <a:r>
              <a:rPr lang="en-US" dirty="0"/>
              <a:t>Sonu Jain</a:t>
            </a:r>
          </a:p>
          <a:p>
            <a:r>
              <a:rPr lang="en-US" dirty="0"/>
              <a:t>sonu@fourthcoffee.com</a:t>
            </a:r>
          </a:p>
          <a:p>
            <a:r>
              <a:rPr lang="en-US" dirty="0"/>
              <a:t>405-555-0145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05850E-5CFC-6B9C-18D3-4C2F45AC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028" y="1787525"/>
            <a:ext cx="3383280" cy="338328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E35B9-E0B3-50E8-2F1B-73A4E3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784" y="1017127"/>
            <a:ext cx="3259239" cy="638050"/>
          </a:xfrm>
        </p:spPr>
        <p:txBody>
          <a:bodyPr/>
          <a:lstStyle/>
          <a:p>
            <a:r>
              <a:rPr lang="en-US" dirty="0"/>
              <a:t>The Big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502D2-3299-9E3D-BBCA-A672F7F15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3784" y="1667337"/>
            <a:ext cx="3259138" cy="1635155"/>
          </a:xfrm>
        </p:spPr>
        <p:txBody>
          <a:bodyPr/>
          <a:lstStyle/>
          <a:p>
            <a:r>
              <a:rPr lang="en-US" dirty="0"/>
              <a:t>Buzz</a:t>
            </a:r>
          </a:p>
        </p:txBody>
      </p:sp>
      <p:pic>
        <p:nvPicPr>
          <p:cNvPr id="14" name="Picture Placeholder 13" descr="A person holding a cup of coffee ">
            <a:extLst>
              <a:ext uri="{FF2B5EF4-FFF2-40B4-BE49-F238E27FC236}">
                <a16:creationId xmlns:a16="http://schemas.microsoft.com/office/drawing/2014/main" id="{10EC3809-C361-94AA-3504-E1ED19F45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3" y="-1"/>
            <a:ext cx="6146157" cy="3452149"/>
          </a:xfrm>
        </p:spPr>
      </p:pic>
      <p:pic>
        <p:nvPicPr>
          <p:cNvPr id="12" name="Picture Placeholder 11" descr="A close-up of coffee beans ">
            <a:extLst>
              <a:ext uri="{FF2B5EF4-FFF2-40B4-BE49-F238E27FC236}">
                <a16:creationId xmlns:a16="http://schemas.microsoft.com/office/drawing/2014/main" id="{70CEBD43-1E81-E53E-1EC1-408F57958B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049" y="3452149"/>
            <a:ext cx="6146157" cy="3423213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EAB8EC-D2F4-0861-F661-E81208B5C6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8165" y="3831219"/>
            <a:ext cx="2719830" cy="2638706"/>
          </a:xfrm>
        </p:spPr>
        <p:txBody>
          <a:bodyPr/>
          <a:lstStyle/>
          <a:p>
            <a:r>
              <a:rPr lang="en-US" dirty="0"/>
              <a:t>Fourth Coffee’s mission is to become a recognized leader in our target market for providing outstanding premium bagged coffees and specialty coffee beverages.</a:t>
            </a:r>
          </a:p>
        </p:txBody>
      </p:sp>
    </p:spTree>
    <p:extLst>
      <p:ext uri="{BB962C8B-B14F-4D97-AF65-F5344CB8AC3E}">
        <p14:creationId xmlns:p14="http://schemas.microsoft.com/office/powerpoint/2010/main" val="307525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3EFCF626-BF60-83A6-9928-EC47C5938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982566-9AEB-7B28-7CC1-3610F0E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/>
          <a:lstStyle/>
          <a:p>
            <a:r>
              <a:rPr lang="en-US" dirty="0"/>
              <a:t>Industry Outlook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14AE28-405D-2EF5-92E9-CF2B64C4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012" y="2494034"/>
            <a:ext cx="1849061" cy="642687"/>
          </a:xfrm>
        </p:spPr>
        <p:txBody>
          <a:bodyPr/>
          <a:lstStyle/>
          <a:p>
            <a:r>
              <a:rPr lang="en-US" dirty="0"/>
              <a:t>20,000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892D5-F499-DB6E-1D16-11345061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012" y="3151488"/>
            <a:ext cx="1849061" cy="1076446"/>
          </a:xfrm>
        </p:spPr>
        <p:txBody>
          <a:bodyPr/>
          <a:lstStyle/>
          <a:p>
            <a:r>
              <a:rPr lang="en-US" dirty="0"/>
              <a:t>Shops in the USA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6D3144-A5E2-64E7-7122-828DE091B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67529" y="2494034"/>
            <a:ext cx="1849061" cy="642687"/>
          </a:xfrm>
        </p:spPr>
        <p:txBody>
          <a:bodyPr/>
          <a:lstStyle/>
          <a:p>
            <a:r>
              <a:rPr lang="en-US" dirty="0"/>
              <a:t>$10B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EE6EF-1B83-603B-44C2-57FCB9E9B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67529" y="3151488"/>
            <a:ext cx="1849061" cy="1076446"/>
          </a:xfrm>
        </p:spPr>
        <p:txBody>
          <a:bodyPr/>
          <a:lstStyle/>
          <a:p>
            <a:r>
              <a:rPr lang="en-US" dirty="0"/>
              <a:t>In combined revenue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257CF8-2F8F-7CA9-AD4E-1060733493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046" y="2494034"/>
            <a:ext cx="1849061" cy="642687"/>
          </a:xfrm>
        </p:spPr>
        <p:txBody>
          <a:bodyPr/>
          <a:lstStyle/>
          <a:p>
            <a:r>
              <a:rPr lang="en-US" dirty="0"/>
              <a:t>85%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90954-5966-CBA7-DF18-47B31EB00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046" y="3151488"/>
            <a:ext cx="1849061" cy="1076446"/>
          </a:xfrm>
        </p:spPr>
        <p:txBody>
          <a:bodyPr/>
          <a:lstStyle/>
          <a:p>
            <a:r>
              <a:rPr lang="en-US" dirty="0"/>
              <a:t>Average gross margin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E7A77A-D7D9-A81C-34CD-598EC2FFCD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8563" y="2494034"/>
            <a:ext cx="1849061" cy="642687"/>
          </a:xfrm>
        </p:spPr>
        <p:txBody>
          <a:bodyPr/>
          <a:lstStyle/>
          <a:p>
            <a:r>
              <a:rPr lang="en-US" dirty="0"/>
              <a:t>$50,000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ADBCDE-3BEB-BBD0-CCF1-B1320A36C7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98563" y="3151488"/>
            <a:ext cx="1849061" cy="1076446"/>
          </a:xfrm>
        </p:spPr>
        <p:txBody>
          <a:bodyPr/>
          <a:lstStyle/>
          <a:p>
            <a:r>
              <a:rPr lang="en-US" dirty="0"/>
              <a:t>In revenue per worker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9045B7-E28C-F975-071D-8EE458ECBE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14079" y="2494034"/>
            <a:ext cx="1849061" cy="642687"/>
          </a:xfrm>
        </p:spPr>
        <p:txBody>
          <a:bodyPr/>
          <a:lstStyle/>
          <a:p>
            <a:r>
              <a:rPr lang="en-US" dirty="0"/>
              <a:t>10%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8D2BD5-4135-1DC7-7C53-88B437151D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4079" y="3151488"/>
            <a:ext cx="1849061" cy="1076446"/>
          </a:xfrm>
        </p:spPr>
        <p:txBody>
          <a:bodyPr/>
          <a:lstStyle/>
          <a:p>
            <a:r>
              <a:rPr lang="en-US" dirty="0"/>
              <a:t>Revenue increase per year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F4796296-75F1-0FE9-65C3-6AB5C263B2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33104" y="4942244"/>
            <a:ext cx="3345083" cy="642687"/>
          </a:xfrm>
        </p:spPr>
        <p:txBody>
          <a:bodyPr/>
          <a:lstStyle/>
          <a:p>
            <a:r>
              <a:rPr lang="en-US" dirty="0"/>
              <a:t>Success</a:t>
            </a:r>
          </a:p>
        </p:txBody>
      </p:sp>
      <p:sp>
        <p:nvSpPr>
          <p:cNvPr id="111" name="Footer Placeholder 110">
            <a:extLst>
              <a:ext uri="{FF2B5EF4-FFF2-40B4-BE49-F238E27FC236}">
                <a16:creationId xmlns:a16="http://schemas.microsoft.com/office/drawing/2014/main" id="{080B51CA-F9BC-278D-27A5-6FB10343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C2473CCA-E6BE-9F22-ABE5-4023205A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56" name="Elbow Connector 13">
            <a:extLst>
              <a:ext uri="{FF2B5EF4-FFF2-40B4-BE49-F238E27FC236}">
                <a16:creationId xmlns:a16="http://schemas.microsoft.com/office/drawing/2014/main" id="{6EE67797-6786-BAB0-957E-1CEA6CF5D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5582" y="-32471"/>
            <a:ext cx="20836" cy="8498214"/>
          </a:xfrm>
          <a:prstGeom prst="bentConnector3">
            <a:avLst>
              <a:gd name="adj1" fmla="val 2030409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6BA38E-4C64-1A2F-1619-FBD9F1939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42" idx="0"/>
          </p:cNvCxnSpPr>
          <p:nvPr/>
        </p:nvCxnSpPr>
        <p:spPr>
          <a:xfrm flipH="1">
            <a:off x="6106319" y="4227513"/>
            <a:ext cx="1588" cy="71437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600292-6BF9-99F0-9783-7CE633632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991769" y="4227513"/>
            <a:ext cx="0" cy="39078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DFB544-9756-D77C-2FFC-45CF85087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223250" y="4227513"/>
            <a:ext cx="0" cy="39078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/>
          <a:lstStyle/>
          <a:p>
            <a:r>
              <a:rPr lang="en-US" dirty="0"/>
              <a:t>The Market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2011" y="1204943"/>
            <a:ext cx="10252763" cy="356556"/>
          </a:xfrm>
        </p:spPr>
        <p:txBody>
          <a:bodyPr/>
          <a:lstStyle/>
          <a:p>
            <a:r>
              <a:rPr lang="en-US" dirty="0"/>
              <a:t>Customer Segmentation</a:t>
            </a:r>
          </a:p>
        </p:txBody>
      </p:sp>
      <p:graphicFrame>
        <p:nvGraphicFramePr>
          <p:cNvPr id="18" name="Chart Placeholder 17">
            <a:extLst>
              <a:ext uri="{FF2B5EF4-FFF2-40B4-BE49-F238E27FC236}">
                <a16:creationId xmlns:a16="http://schemas.microsoft.com/office/drawing/2014/main" id="{F4BE1A61-BBFF-9D21-F556-C51E07B8E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3"/>
            <p:extLst>
              <p:ext uri="{D42A27DB-BD31-4B8C-83A1-F6EECF244321}">
                <p14:modId xmlns:p14="http://schemas.microsoft.com/office/powerpoint/2010/main" val="1720406667"/>
              </p:ext>
            </p:extLst>
          </p:nvPr>
        </p:nvGraphicFramePr>
        <p:xfrm>
          <a:off x="838200" y="1701800"/>
          <a:ext cx="1700213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68E74A-2B5D-2430-D90C-DC8EE17F20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24504" y="2139357"/>
            <a:ext cx="928389" cy="642687"/>
          </a:xfrm>
        </p:spPr>
        <p:txBody>
          <a:bodyPr/>
          <a:lstStyle/>
          <a:p>
            <a:r>
              <a:rPr lang="en-US" dirty="0"/>
              <a:t>21%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3BEBA-77A8-EBE0-3758-581E5B62F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4168" y="3174638"/>
            <a:ext cx="1849061" cy="459076"/>
          </a:xfrm>
        </p:spPr>
        <p:txBody>
          <a:bodyPr/>
          <a:lstStyle/>
          <a:p>
            <a:r>
              <a:rPr lang="en-US" dirty="0"/>
              <a:t>Local residents</a:t>
            </a:r>
          </a:p>
        </p:txBody>
      </p:sp>
      <p:graphicFrame>
        <p:nvGraphicFramePr>
          <p:cNvPr id="63" name="Chart Placeholder 17">
            <a:extLst>
              <a:ext uri="{FF2B5EF4-FFF2-40B4-BE49-F238E27FC236}">
                <a16:creationId xmlns:a16="http://schemas.microsoft.com/office/drawing/2014/main" id="{0A06C4D8-04C8-E6F5-CA66-11B6A740D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6"/>
            <p:extLst>
              <p:ext uri="{D42A27DB-BD31-4B8C-83A1-F6EECF244321}">
                <p14:modId xmlns:p14="http://schemas.microsoft.com/office/powerpoint/2010/main" val="2441887178"/>
              </p:ext>
            </p:extLst>
          </p:nvPr>
        </p:nvGraphicFramePr>
        <p:xfrm>
          <a:off x="3025775" y="1701800"/>
          <a:ext cx="1700213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4D6D7A-BD49-5807-3C68-AF1342173E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5617" y="2139357"/>
            <a:ext cx="928389" cy="642687"/>
          </a:xfrm>
        </p:spPr>
        <p:txBody>
          <a:bodyPr/>
          <a:lstStyle/>
          <a:p>
            <a:r>
              <a:rPr lang="en-US" dirty="0"/>
              <a:t>36%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5280" y="3174638"/>
            <a:ext cx="1849061" cy="459076"/>
          </a:xfrm>
        </p:spPr>
        <p:txBody>
          <a:bodyPr/>
          <a:lstStyle/>
          <a:p>
            <a:r>
              <a:rPr lang="en-US" dirty="0"/>
              <a:t>Tourists</a:t>
            </a:r>
          </a:p>
        </p:txBody>
      </p:sp>
      <p:graphicFrame>
        <p:nvGraphicFramePr>
          <p:cNvPr id="64" name="Chart Placeholder 17">
            <a:extLst>
              <a:ext uri="{FF2B5EF4-FFF2-40B4-BE49-F238E27FC236}">
                <a16:creationId xmlns:a16="http://schemas.microsoft.com/office/drawing/2014/main" id="{6F89D5A8-06E0-BABF-43FD-B655E57E2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7"/>
            <p:extLst>
              <p:ext uri="{D42A27DB-BD31-4B8C-83A1-F6EECF244321}">
                <p14:modId xmlns:p14="http://schemas.microsoft.com/office/powerpoint/2010/main" val="1522669917"/>
              </p:ext>
            </p:extLst>
          </p:nvPr>
        </p:nvGraphicFramePr>
        <p:xfrm>
          <a:off x="5216525" y="1701800"/>
          <a:ext cx="1701800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2525F4-2FCE-11BB-92D3-8D67D28890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06729" y="2139357"/>
            <a:ext cx="928389" cy="642687"/>
          </a:xfrm>
        </p:spPr>
        <p:txBody>
          <a:bodyPr/>
          <a:lstStyle/>
          <a:p>
            <a:r>
              <a:rPr lang="en-US" dirty="0"/>
              <a:t>29%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C89E19-EBF8-0C5E-2A52-00791BD6EA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6392" y="3174638"/>
            <a:ext cx="1849061" cy="459076"/>
          </a:xfrm>
        </p:spPr>
        <p:txBody>
          <a:bodyPr/>
          <a:lstStyle/>
          <a:p>
            <a:r>
              <a:rPr lang="en-US" dirty="0"/>
              <a:t>Passing travelers</a:t>
            </a:r>
          </a:p>
        </p:txBody>
      </p:sp>
      <p:graphicFrame>
        <p:nvGraphicFramePr>
          <p:cNvPr id="84" name="Chart Placeholder 17">
            <a:extLst>
              <a:ext uri="{FF2B5EF4-FFF2-40B4-BE49-F238E27FC236}">
                <a16:creationId xmlns:a16="http://schemas.microsoft.com/office/drawing/2014/main" id="{329DAA59-89A1-6A47-88B5-326B00C3A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8"/>
            <p:extLst>
              <p:ext uri="{D42A27DB-BD31-4B8C-83A1-F6EECF244321}">
                <p14:modId xmlns:p14="http://schemas.microsoft.com/office/powerpoint/2010/main" val="1138845637"/>
              </p:ext>
            </p:extLst>
          </p:nvPr>
        </p:nvGraphicFramePr>
        <p:xfrm>
          <a:off x="7404100" y="1701800"/>
          <a:ext cx="1700213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C35297-C26D-F3EA-53EF-505D1F393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97841" y="2139357"/>
            <a:ext cx="928389" cy="642687"/>
          </a:xfrm>
        </p:spPr>
        <p:txBody>
          <a:bodyPr/>
          <a:lstStyle/>
          <a:p>
            <a:r>
              <a:rPr lang="en-US" dirty="0"/>
              <a:t>7%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FE3680-8E74-CAE0-0DD4-694C70E8B3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7504" y="3174638"/>
            <a:ext cx="1849061" cy="459076"/>
          </a:xfrm>
        </p:spPr>
        <p:txBody>
          <a:bodyPr/>
          <a:lstStyle/>
          <a:p>
            <a:r>
              <a:rPr lang="en-US" dirty="0"/>
              <a:t>Students</a:t>
            </a:r>
          </a:p>
        </p:txBody>
      </p:sp>
      <p:graphicFrame>
        <p:nvGraphicFramePr>
          <p:cNvPr id="103" name="Chart Placeholder 17">
            <a:extLst>
              <a:ext uri="{FF2B5EF4-FFF2-40B4-BE49-F238E27FC236}">
                <a16:creationId xmlns:a16="http://schemas.microsoft.com/office/drawing/2014/main" id="{6EC51ECD-E0F8-4F41-2B89-EFF940A5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2308476163"/>
              </p:ext>
            </p:extLst>
          </p:nvPr>
        </p:nvGraphicFramePr>
        <p:xfrm>
          <a:off x="9602788" y="1692275"/>
          <a:ext cx="1700212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0E9B6B-DBF4-DBFA-7701-C5EDC60301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88952" y="2139357"/>
            <a:ext cx="928389" cy="642687"/>
          </a:xfrm>
        </p:spPr>
        <p:txBody>
          <a:bodyPr/>
          <a:lstStyle/>
          <a:p>
            <a:r>
              <a:rPr lang="en-US" dirty="0"/>
              <a:t>7%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BB972A-B715-7288-71E6-F823228EE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8615" y="3174638"/>
            <a:ext cx="1849061" cy="459076"/>
          </a:xfrm>
        </p:spPr>
        <p:txBody>
          <a:bodyPr/>
          <a:lstStyle/>
          <a:p>
            <a:r>
              <a:rPr lang="en-US" dirty="0"/>
              <a:t>Local businesses</a:t>
            </a: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F325ADCD-FBE7-E88F-7F94-6E0FF4BA3812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1163011936"/>
              </p:ext>
            </p:extLst>
          </p:nvPr>
        </p:nvGraphicFramePr>
        <p:xfrm>
          <a:off x="1019175" y="3865563"/>
          <a:ext cx="10153935" cy="222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787">
                  <a:extLst>
                    <a:ext uri="{9D8B030D-6E8A-4147-A177-3AD203B41FA5}">
                      <a16:colId xmlns:a16="http://schemas.microsoft.com/office/drawing/2014/main" val="3486682250"/>
                    </a:ext>
                  </a:extLst>
                </a:gridCol>
                <a:gridCol w="2030787">
                  <a:extLst>
                    <a:ext uri="{9D8B030D-6E8A-4147-A177-3AD203B41FA5}">
                      <a16:colId xmlns:a16="http://schemas.microsoft.com/office/drawing/2014/main" val="439683684"/>
                    </a:ext>
                  </a:extLst>
                </a:gridCol>
                <a:gridCol w="2030787">
                  <a:extLst>
                    <a:ext uri="{9D8B030D-6E8A-4147-A177-3AD203B41FA5}">
                      <a16:colId xmlns:a16="http://schemas.microsoft.com/office/drawing/2014/main" val="563681215"/>
                    </a:ext>
                  </a:extLst>
                </a:gridCol>
                <a:gridCol w="2030787">
                  <a:extLst>
                    <a:ext uri="{9D8B030D-6E8A-4147-A177-3AD203B41FA5}">
                      <a16:colId xmlns:a16="http://schemas.microsoft.com/office/drawing/2014/main" val="8804884"/>
                    </a:ext>
                  </a:extLst>
                </a:gridCol>
                <a:gridCol w="2030787">
                  <a:extLst>
                    <a:ext uri="{9D8B030D-6E8A-4147-A177-3AD203B41FA5}">
                      <a16:colId xmlns:a16="http://schemas.microsoft.com/office/drawing/2014/main" val="481457789"/>
                    </a:ext>
                  </a:extLst>
                </a:gridCol>
              </a:tblGrid>
              <a:tr h="40021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GROWTH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287958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 residents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$15,300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$15,606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44159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Tourist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$26,250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$27,563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120625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Passing travelers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$22,050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53780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207918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 businesses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$5,101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1085"/>
                  </a:ext>
                </a:extLst>
              </a:tr>
              <a:tr h="30387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$72,650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$75,420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27887"/>
                  </a:ext>
                </a:extLst>
              </a:tr>
            </a:tbl>
          </a:graphicData>
        </a:graphic>
      </p:graphicFrame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3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E726D-AF68-DE22-83E9-889C5203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88" y="1806487"/>
            <a:ext cx="4932625" cy="638050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pic>
        <p:nvPicPr>
          <p:cNvPr id="29" name="Picture Placeholder 28" descr="Coffee Beans Icon">
            <a:extLst>
              <a:ext uri="{FF2B5EF4-FFF2-40B4-BE49-F238E27FC236}">
                <a16:creationId xmlns:a16="http://schemas.microsoft.com/office/drawing/2014/main" id="{07306F70-474C-BE74-E25D-4C7EBE301E0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9613" y="2821450"/>
            <a:ext cx="484632" cy="48463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A069B7-16B1-8860-94B9-11188E3143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1312" y="2809756"/>
            <a:ext cx="4286501" cy="538223"/>
          </a:xfrm>
        </p:spPr>
        <p:txBody>
          <a:bodyPr/>
          <a:lstStyle/>
          <a:p>
            <a:r>
              <a:rPr lang="en-US" dirty="0"/>
              <a:t>Gourmet coffee beans</a:t>
            </a:r>
          </a:p>
        </p:txBody>
      </p:sp>
      <p:pic>
        <p:nvPicPr>
          <p:cNvPr id="31" name="Picture Placeholder 30" descr="Coffee Cup Icon">
            <a:extLst>
              <a:ext uri="{FF2B5EF4-FFF2-40B4-BE49-F238E27FC236}">
                <a16:creationId xmlns:a16="http://schemas.microsoft.com/office/drawing/2014/main" id="{1C373FD0-BFC5-2213-8473-897E524A3B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39613" y="3437926"/>
            <a:ext cx="484632" cy="48463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478497-A155-D49A-186B-FF79BE53F8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51312" y="3418079"/>
            <a:ext cx="4286501" cy="538223"/>
          </a:xfrm>
        </p:spPr>
        <p:txBody>
          <a:bodyPr/>
          <a:lstStyle/>
          <a:p>
            <a:r>
              <a:rPr lang="en-US" dirty="0"/>
              <a:t>Signature coffee beverages </a:t>
            </a:r>
          </a:p>
        </p:txBody>
      </p:sp>
      <p:pic>
        <p:nvPicPr>
          <p:cNvPr id="33" name="Picture Placeholder 32" descr="Shaking Hands Icon">
            <a:extLst>
              <a:ext uri="{FF2B5EF4-FFF2-40B4-BE49-F238E27FC236}">
                <a16:creationId xmlns:a16="http://schemas.microsoft.com/office/drawing/2014/main" id="{A466735B-EDA0-DDBE-C53E-41C65600AEF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39613" y="4054403"/>
            <a:ext cx="484632" cy="48463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EAC5E0-04E9-5609-D2E2-C91FC15AF6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51312" y="4026402"/>
            <a:ext cx="4286501" cy="538223"/>
          </a:xfrm>
        </p:spPr>
        <p:txBody>
          <a:bodyPr/>
          <a:lstStyle/>
          <a:p>
            <a:r>
              <a:rPr lang="en-US" dirty="0"/>
              <a:t>100% fair-trade guaranteed</a:t>
            </a:r>
          </a:p>
        </p:txBody>
      </p:sp>
      <p:pic>
        <p:nvPicPr>
          <p:cNvPr id="14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301670F8-2E6E-6717-C1DC-15F206EDD5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6000" cy="5243333"/>
          </a:xfr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D85589E-C1C1-E123-F64E-031C666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052C768-C598-19FB-127E-C6CA7BEC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6A0D5-5CB6-A442-D8E1-2E8287B9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8" y="309448"/>
            <a:ext cx="3231145" cy="484632"/>
          </a:xfrm>
        </p:spPr>
        <p:txBody>
          <a:bodyPr/>
          <a:lstStyle/>
          <a:p>
            <a:r>
              <a:rPr lang="en-US" dirty="0"/>
              <a:t>Gourmet coffee beans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016A63-BEE3-F549-DAB9-1A45DE921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329" y="883387"/>
            <a:ext cx="3227060" cy="2199311"/>
          </a:xfrm>
        </p:spPr>
        <p:txBody>
          <a:bodyPr>
            <a:normAutofit/>
          </a:bodyPr>
          <a:lstStyle/>
          <a:p>
            <a:r>
              <a:rPr lang="en-US" dirty="0"/>
              <a:t>35 to 40 different varieties </a:t>
            </a:r>
          </a:p>
          <a:p>
            <a:r>
              <a:rPr lang="en-US" dirty="0"/>
              <a:t>Differing flavors, brew strengths, and  from different regions</a:t>
            </a:r>
          </a:p>
          <a:p>
            <a:r>
              <a:rPr lang="en-US" dirty="0"/>
              <a:t>Specialized by the pound</a:t>
            </a:r>
          </a:p>
          <a:p>
            <a:r>
              <a:rPr lang="en-US" dirty="0"/>
              <a:t>Ranging $4.00 to $40.00 per pound</a:t>
            </a:r>
          </a:p>
          <a:p>
            <a:r>
              <a:rPr lang="en-US" dirty="0"/>
              <a:t>Average $15.00 </a:t>
            </a:r>
            <a:r>
              <a:rPr lang="en-US"/>
              <a:t>per pound</a:t>
            </a:r>
          </a:p>
          <a:p>
            <a:r>
              <a:rPr lang="en-US" dirty="0"/>
              <a:t>Customers can choose beans or freshly ground</a:t>
            </a:r>
          </a:p>
        </p:txBody>
      </p:sp>
      <p:pic>
        <p:nvPicPr>
          <p:cNvPr id="131" name="Picture Placeholder 130" descr="Several glasses of liquid">
            <a:extLst>
              <a:ext uri="{FF2B5EF4-FFF2-40B4-BE49-F238E27FC236}">
                <a16:creationId xmlns:a16="http://schemas.microsoft.com/office/drawing/2014/main" id="{A10FDB5F-E19E-ED52-F6CE-6C30B9DE21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081" y="-11683"/>
            <a:ext cx="4114801" cy="3439923"/>
          </a:xfrm>
        </p:spPr>
      </p:pic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7D55444-7D69-3A11-24C1-E11C181B50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51175" y="245774"/>
            <a:ext cx="3072064" cy="538223"/>
          </a:xfrm>
        </p:spPr>
        <p:txBody>
          <a:bodyPr/>
          <a:lstStyle/>
          <a:p>
            <a:r>
              <a:rPr lang="en-US" dirty="0"/>
              <a:t>100% fair trade guaranteed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FCB2D14-EEDB-8903-0FF1-E4FB518C0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51174" y="906920"/>
            <a:ext cx="3056497" cy="2199311"/>
          </a:xfrm>
        </p:spPr>
        <p:txBody>
          <a:bodyPr/>
          <a:lstStyle/>
          <a:p>
            <a:r>
              <a:rPr lang="en-US" dirty="0"/>
              <a:t>Direct sale of food products</a:t>
            </a:r>
          </a:p>
          <a:p>
            <a:r>
              <a:rPr lang="en-US" dirty="0"/>
              <a:t>Locally sourced</a:t>
            </a:r>
          </a:p>
          <a:p>
            <a:r>
              <a:rPr lang="en-US" dirty="0"/>
              <a:t>Reputable and recognizable vendor and/</a:t>
            </a:r>
            <a:r>
              <a:rPr lang="en-US"/>
              <a:t>or chefs</a:t>
            </a:r>
            <a:endParaRPr lang="en-US" dirty="0"/>
          </a:p>
          <a:p>
            <a:r>
              <a:rPr lang="en-US" dirty="0"/>
              <a:t>May include sandwiches, bagels, burritos, pastries, and cookies</a:t>
            </a:r>
          </a:p>
        </p:txBody>
      </p:sp>
      <p:pic>
        <p:nvPicPr>
          <p:cNvPr id="133" name="Picture Placeholder 132" descr="Coffee beans and powder on a surface ">
            <a:extLst>
              <a:ext uri="{FF2B5EF4-FFF2-40B4-BE49-F238E27FC236}">
                <a16:creationId xmlns:a16="http://schemas.microsoft.com/office/drawing/2014/main" id="{5DAF913E-2852-72B3-3F60-1E81B1615D4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804" y="3428237"/>
            <a:ext cx="4065886" cy="3439923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6CB5A1-25E4-7026-DACC-DF2E3807707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38700" y="3730892"/>
            <a:ext cx="3239314" cy="538223"/>
          </a:xfrm>
        </p:spPr>
        <p:txBody>
          <a:bodyPr/>
          <a:lstStyle/>
          <a:p>
            <a:r>
              <a:rPr lang="en-US" dirty="0"/>
              <a:t>Signature coffee beverages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9A84AC-E8E5-C32D-47BB-F8EDC699A3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8700" y="4417990"/>
            <a:ext cx="3227060" cy="2199311"/>
          </a:xfrm>
        </p:spPr>
        <p:txBody>
          <a:bodyPr>
            <a:normAutofit/>
          </a:bodyPr>
          <a:lstStyle/>
          <a:p>
            <a:r>
              <a:rPr lang="en-US" dirty="0"/>
              <a:t>Variety of coffee beverages</a:t>
            </a:r>
          </a:p>
          <a:p>
            <a:r>
              <a:rPr lang="en-US" dirty="0"/>
              <a:t>Three different size cups</a:t>
            </a:r>
          </a:p>
          <a:p>
            <a:r>
              <a:rPr lang="en-US" dirty="0"/>
              <a:t>Priced from $2.50 for a 12-ounce drip coffee to $5.75 for a 20-ounce latte</a:t>
            </a:r>
          </a:p>
          <a:p>
            <a:r>
              <a:rPr lang="en-US" dirty="0"/>
              <a:t>Provides a steady and reliable source of income</a:t>
            </a:r>
          </a:p>
          <a:p>
            <a:r>
              <a:rPr lang="en-US" dirty="0"/>
              <a:t>Highly predicable and high margin</a:t>
            </a:r>
          </a:p>
        </p:txBody>
      </p:sp>
      <p:pic>
        <p:nvPicPr>
          <p:cNvPr id="135" name="Picture Placeholder 134" descr="A person pouring milk into a cup ">
            <a:extLst>
              <a:ext uri="{FF2B5EF4-FFF2-40B4-BE49-F238E27FC236}">
                <a16:creationId xmlns:a16="http://schemas.microsoft.com/office/drawing/2014/main" id="{DB129361-F257-1B13-4A06-7A0BF275627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8042" y="3428237"/>
            <a:ext cx="4034118" cy="3439923"/>
          </a:xfrm>
        </p:spPr>
      </p:pic>
    </p:spTree>
    <p:extLst>
      <p:ext uri="{BB962C8B-B14F-4D97-AF65-F5344CB8AC3E}">
        <p14:creationId xmlns:p14="http://schemas.microsoft.com/office/powerpoint/2010/main" val="25341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161A49-9842-86A1-86FC-9089C2F1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84948" cy="638050"/>
          </a:xfrm>
        </p:spPr>
        <p:txBody>
          <a:bodyPr/>
          <a:lstStyle/>
          <a:p>
            <a:r>
              <a:rPr lang="en-US" dirty="0"/>
              <a:t>Sales forecast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C983E6EB-052D-505D-4E6F-1EE1C1EE2A66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4013222018"/>
              </p:ext>
            </p:extLst>
          </p:nvPr>
        </p:nvGraphicFramePr>
        <p:xfrm>
          <a:off x="1068388" y="1466850"/>
          <a:ext cx="10061133" cy="1227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2777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2049452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2049452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2049452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40464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YEAR SALES</a:t>
                      </a:r>
                      <a:r>
                        <a:rPr lang="en-US" sz="1400" b="1" baseline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SUMMARY</a:t>
                      </a:r>
                      <a:endParaRPr lang="en-US" sz="1400" b="1" dirty="0">
                        <a:solidFill>
                          <a:schemeClr val="accent1">
                            <a:lumMod val="10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$772,200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$849,420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  <a:r>
                        <a:rPr lang="en-US" sz="1200" b="0" baseline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COGS</a:t>
                      </a:r>
                      <a:endParaRPr lang="en-US" sz="1200" b="0" dirty="0">
                        <a:solidFill>
                          <a:schemeClr val="accent1">
                            <a:lumMod val="10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$222,600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$233,730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NET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$490,000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$549,600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>
                              <a:lumMod val="10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$615,690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graphicFrame>
        <p:nvGraphicFramePr>
          <p:cNvPr id="19" name="Chart Placeholder 18" descr="Chart">
            <a:extLst>
              <a:ext uri="{FF2B5EF4-FFF2-40B4-BE49-F238E27FC236}">
                <a16:creationId xmlns:a16="http://schemas.microsoft.com/office/drawing/2014/main" id="{E858A4A1-F33E-52E7-0150-F9A31CEE7036}"/>
              </a:ext>
            </a:extLst>
          </p:cNvPr>
          <p:cNvGraphicFramePr>
            <a:graphicFrameLocks noGrp="1"/>
          </p:cNvGraphicFramePr>
          <p:nvPr>
            <p:ph type="chart" sz="quarter" idx="23"/>
            <p:extLst>
              <p:ext uri="{D42A27DB-BD31-4B8C-83A1-F6EECF244321}">
                <p14:modId xmlns:p14="http://schemas.microsoft.com/office/powerpoint/2010/main" val="2275878459"/>
              </p:ext>
            </p:extLst>
          </p:nvPr>
        </p:nvGraphicFramePr>
        <p:xfrm>
          <a:off x="1068388" y="3109913"/>
          <a:ext cx="10055225" cy="290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6DC43BA7-4DF3-6EDE-0553-2217AFEC7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D4F134A-78ED-5AB1-7F4B-C5589C66E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FB9C-0777-BDFD-24FB-D0CE5DB0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315428" cy="638050"/>
          </a:xfrm>
        </p:spPr>
        <p:txBody>
          <a:bodyPr/>
          <a:lstStyle/>
          <a:p>
            <a:r>
              <a:rPr lang="en-US" dirty="0"/>
              <a:t>KEY TIMELINE GOALS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973D8F23-A536-3EBD-BE79-33043FA442A1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2459572379"/>
              </p:ext>
            </p:extLst>
          </p:nvPr>
        </p:nvGraphicFramePr>
        <p:xfrm>
          <a:off x="1058863" y="1446213"/>
          <a:ext cx="10061132" cy="438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156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775494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775494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775494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775494">
                  <a:extLst>
                    <a:ext uri="{9D8B030D-6E8A-4147-A177-3AD203B41FA5}">
                      <a16:colId xmlns:a16="http://schemas.microsoft.com/office/drawing/2014/main" val="2673655231"/>
                    </a:ext>
                  </a:extLst>
                </a:gridCol>
              </a:tblGrid>
              <a:tr h="730311"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R w="12700" cmpd="sng">
                      <a:noFill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2/1/XX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5/12/XX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8/20/XX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11/28/XX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06674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Business / Marketing Plan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Secure</a:t>
                      </a:r>
                      <a:r>
                        <a:rPr lang="en-US" sz="140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funding</a:t>
                      </a:r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Build</a:t>
                      </a:r>
                      <a:r>
                        <a:rPr lang="en-US" sz="140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Out</a:t>
                      </a:r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Grand</a:t>
                      </a:r>
                      <a:r>
                        <a:rPr lang="en-US" sz="140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opening</a:t>
                      </a:r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7303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Achieve</a:t>
                      </a:r>
                      <a:r>
                        <a:rPr lang="en-US" sz="1400" baseline="0" dirty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700+ daily customers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</a:tbl>
          </a:graphicData>
        </a:graphic>
      </p:graphicFrame>
      <p:pic>
        <p:nvPicPr>
          <p:cNvPr id="61" name="Picture Placeholder 60" descr="Coffee Bean Icon">
            <a:extLst>
              <a:ext uri="{FF2B5EF4-FFF2-40B4-BE49-F238E27FC236}">
                <a16:creationId xmlns:a16="http://schemas.microsoft.com/office/drawing/2014/main" id="{406E637F-031C-84AA-3DFC-1670B9B7038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3" r="913"/>
          <a:stretch/>
        </p:blipFill>
        <p:spPr>
          <a:xfrm>
            <a:off x="4142740" y="2378075"/>
            <a:ext cx="274320" cy="347472"/>
          </a:xfrm>
        </p:spPr>
      </p:pic>
      <p:pic>
        <p:nvPicPr>
          <p:cNvPr id="73" name="Picture Placeholder 60" descr="Coffee Bean Icon">
            <a:extLst>
              <a:ext uri="{FF2B5EF4-FFF2-40B4-BE49-F238E27FC236}">
                <a16:creationId xmlns:a16="http://schemas.microsoft.com/office/drawing/2014/main" id="{2FBB93C4-6DB5-20E4-AE31-E2F9812225A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3" r="913"/>
          <a:stretch/>
        </p:blipFill>
        <p:spPr>
          <a:xfrm>
            <a:off x="4447475" y="2378075"/>
            <a:ext cx="274320" cy="347472"/>
          </a:xfrm>
        </p:spPr>
      </p:pic>
      <p:pic>
        <p:nvPicPr>
          <p:cNvPr id="74" name="Picture Placeholder 60" descr="Coffee Bean Icon">
            <a:extLst>
              <a:ext uri="{FF2B5EF4-FFF2-40B4-BE49-F238E27FC236}">
                <a16:creationId xmlns:a16="http://schemas.microsoft.com/office/drawing/2014/main" id="{F7C05BA2-91E0-9956-E450-917ED99864C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3" r="913"/>
          <a:stretch/>
        </p:blipFill>
        <p:spPr>
          <a:xfrm>
            <a:off x="4752210" y="2378075"/>
            <a:ext cx="274320" cy="347472"/>
          </a:xfrm>
        </p:spPr>
      </p:pic>
      <p:pic>
        <p:nvPicPr>
          <p:cNvPr id="75" name="Picture Placeholder 60" descr="Coffee Bean Icon">
            <a:extLst>
              <a:ext uri="{FF2B5EF4-FFF2-40B4-BE49-F238E27FC236}">
                <a16:creationId xmlns:a16="http://schemas.microsoft.com/office/drawing/2014/main" id="{6E18963B-C6D6-20C6-044E-E2D243FAE69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5056945" y="2378075"/>
            <a:ext cx="274320" cy="347472"/>
          </a:xfrm>
        </p:spPr>
      </p:pic>
      <p:pic>
        <p:nvPicPr>
          <p:cNvPr id="76" name="Picture Placeholder 60" descr="Coffee Bean Icon">
            <a:extLst>
              <a:ext uri="{FF2B5EF4-FFF2-40B4-BE49-F238E27FC236}">
                <a16:creationId xmlns:a16="http://schemas.microsoft.com/office/drawing/2014/main" id="{3CBA7FF1-5838-3C9F-0F09-82BAA96A4824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5361679" y="2378075"/>
            <a:ext cx="274320" cy="347472"/>
          </a:xfrm>
        </p:spPr>
      </p:pic>
      <p:pic>
        <p:nvPicPr>
          <p:cNvPr id="220" name="Picture Placeholder 60" descr="Coffee Bean Icon">
            <a:extLst>
              <a:ext uri="{FF2B5EF4-FFF2-40B4-BE49-F238E27FC236}">
                <a16:creationId xmlns:a16="http://schemas.microsoft.com/office/drawing/2014/main" id="{91AC9CC3-E1C9-C2AA-51AC-7D1F5782D96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8" r="688"/>
          <a:stretch/>
        </p:blipFill>
        <p:spPr>
          <a:xfrm>
            <a:off x="5353930" y="3093396"/>
            <a:ext cx="274320" cy="347472"/>
          </a:xfrm>
        </p:spPr>
      </p:pic>
      <p:pic>
        <p:nvPicPr>
          <p:cNvPr id="221" name="Picture Placeholder 60" descr="Coffee Bean Icon">
            <a:extLst>
              <a:ext uri="{FF2B5EF4-FFF2-40B4-BE49-F238E27FC236}">
                <a16:creationId xmlns:a16="http://schemas.microsoft.com/office/drawing/2014/main" id="{C80FFA4D-A266-14EB-0A9D-5AA803A3B8A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8" r="688"/>
          <a:stretch/>
        </p:blipFill>
        <p:spPr>
          <a:xfrm>
            <a:off x="5658665" y="3093396"/>
            <a:ext cx="274320" cy="347472"/>
          </a:xfrm>
        </p:spPr>
      </p:pic>
      <p:pic>
        <p:nvPicPr>
          <p:cNvPr id="222" name="Picture Placeholder 60" descr="Coffee Bean Icon">
            <a:extLst>
              <a:ext uri="{FF2B5EF4-FFF2-40B4-BE49-F238E27FC236}">
                <a16:creationId xmlns:a16="http://schemas.microsoft.com/office/drawing/2014/main" id="{AE79DCF9-7E47-567C-03BF-56753BAAF1EB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1" r="401"/>
          <a:stretch/>
        </p:blipFill>
        <p:spPr>
          <a:xfrm>
            <a:off x="5963400" y="3093396"/>
            <a:ext cx="274320" cy="347472"/>
          </a:xfrm>
        </p:spPr>
      </p:pic>
      <p:pic>
        <p:nvPicPr>
          <p:cNvPr id="223" name="Picture Placeholder 60" descr="Coffee Bean Icon">
            <a:extLst>
              <a:ext uri="{FF2B5EF4-FFF2-40B4-BE49-F238E27FC236}">
                <a16:creationId xmlns:a16="http://schemas.microsoft.com/office/drawing/2014/main" id="{99D482CF-620D-FEBB-BAE6-83C60A2FC694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6055073" y="3819525"/>
            <a:ext cx="274320" cy="347472"/>
          </a:xfrm>
        </p:spPr>
      </p:pic>
      <p:pic>
        <p:nvPicPr>
          <p:cNvPr id="224" name="Picture Placeholder 60" descr="Coffee Bean Icon">
            <a:extLst>
              <a:ext uri="{FF2B5EF4-FFF2-40B4-BE49-F238E27FC236}">
                <a16:creationId xmlns:a16="http://schemas.microsoft.com/office/drawing/2014/main" id="{ACCB907D-1BA6-5809-B361-1D8303E4464F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6359808" y="3819525"/>
            <a:ext cx="274320" cy="347472"/>
          </a:xfrm>
        </p:spPr>
      </p:pic>
      <p:pic>
        <p:nvPicPr>
          <p:cNvPr id="225" name="Picture Placeholder 60" descr="Coffee Bean Icon">
            <a:extLst>
              <a:ext uri="{FF2B5EF4-FFF2-40B4-BE49-F238E27FC236}">
                <a16:creationId xmlns:a16="http://schemas.microsoft.com/office/drawing/2014/main" id="{9EA8E69B-472D-1766-9250-786F5271F92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6664543" y="3819525"/>
            <a:ext cx="274320" cy="347472"/>
          </a:xfrm>
        </p:spPr>
      </p:pic>
      <p:pic>
        <p:nvPicPr>
          <p:cNvPr id="226" name="Picture Placeholder 60" descr="Coffee Bean Icon">
            <a:extLst>
              <a:ext uri="{FF2B5EF4-FFF2-40B4-BE49-F238E27FC236}">
                <a16:creationId xmlns:a16="http://schemas.microsoft.com/office/drawing/2014/main" id="{EBCC21F1-C7E0-EB1B-BC1F-B8FF3973A5DD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6969278" y="3819525"/>
            <a:ext cx="274320" cy="347472"/>
          </a:xfrm>
        </p:spPr>
      </p:pic>
      <p:pic>
        <p:nvPicPr>
          <p:cNvPr id="227" name="Picture Placeholder 60" descr="Coffee Bean Icon">
            <a:extLst>
              <a:ext uri="{FF2B5EF4-FFF2-40B4-BE49-F238E27FC236}">
                <a16:creationId xmlns:a16="http://schemas.microsoft.com/office/drawing/2014/main" id="{99A8BFD8-A759-34FC-3F63-9268B46CECFE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7274012" y="3819525"/>
            <a:ext cx="274320" cy="347472"/>
          </a:xfrm>
        </p:spPr>
      </p:pic>
      <p:pic>
        <p:nvPicPr>
          <p:cNvPr id="228" name="Picture Placeholder 60" descr="Coffee Bean Icon">
            <a:extLst>
              <a:ext uri="{FF2B5EF4-FFF2-40B4-BE49-F238E27FC236}">
                <a16:creationId xmlns:a16="http://schemas.microsoft.com/office/drawing/2014/main" id="{A567DB56-32BB-88F2-80ED-3CA78953C00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7578746" y="3819525"/>
            <a:ext cx="274320" cy="347472"/>
          </a:xfrm>
        </p:spPr>
      </p:pic>
      <p:pic>
        <p:nvPicPr>
          <p:cNvPr id="229" name="Picture Placeholder 60" descr="Coffee Bean Icon">
            <a:extLst>
              <a:ext uri="{FF2B5EF4-FFF2-40B4-BE49-F238E27FC236}">
                <a16:creationId xmlns:a16="http://schemas.microsoft.com/office/drawing/2014/main" id="{6732D0C0-987F-1D5D-4D95-F2C7C082AAE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7883481" y="3819525"/>
            <a:ext cx="274320" cy="347472"/>
          </a:xfrm>
        </p:spPr>
      </p:pic>
      <p:pic>
        <p:nvPicPr>
          <p:cNvPr id="230" name="Picture Placeholder 60" descr="Coffee Bean Icon">
            <a:extLst>
              <a:ext uri="{FF2B5EF4-FFF2-40B4-BE49-F238E27FC236}">
                <a16:creationId xmlns:a16="http://schemas.microsoft.com/office/drawing/2014/main" id="{038C2397-BF56-464A-09DD-CA1C53AD078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8188215" y="3819525"/>
            <a:ext cx="274320" cy="347472"/>
          </a:xfrm>
        </p:spPr>
      </p:pic>
      <p:pic>
        <p:nvPicPr>
          <p:cNvPr id="231" name="Picture Placeholder 60" descr="Coffee Bean Icon">
            <a:extLst>
              <a:ext uri="{FF2B5EF4-FFF2-40B4-BE49-F238E27FC236}">
                <a16:creationId xmlns:a16="http://schemas.microsoft.com/office/drawing/2014/main" id="{7EE035CF-6258-3D78-940A-F8497D9FBDD7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8540305" y="4547853"/>
            <a:ext cx="274320" cy="347472"/>
          </a:xfrm>
        </p:spPr>
      </p:pic>
      <p:pic>
        <p:nvPicPr>
          <p:cNvPr id="232" name="Picture Placeholder 60" descr="Coffee Bean Icon">
            <a:extLst>
              <a:ext uri="{FF2B5EF4-FFF2-40B4-BE49-F238E27FC236}">
                <a16:creationId xmlns:a16="http://schemas.microsoft.com/office/drawing/2014/main" id="{5418C078-D0A7-7D93-979F-0FC20C764E6A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9055262" y="5269391"/>
            <a:ext cx="274320" cy="347472"/>
          </a:xfrm>
        </p:spPr>
      </p:pic>
      <p:pic>
        <p:nvPicPr>
          <p:cNvPr id="233" name="Picture Placeholder 60" descr="Coffee Bean Icon">
            <a:extLst>
              <a:ext uri="{FF2B5EF4-FFF2-40B4-BE49-F238E27FC236}">
                <a16:creationId xmlns:a16="http://schemas.microsoft.com/office/drawing/2014/main" id="{1FD1B28C-A9DF-2C1A-E3F4-AAD6DFE2B4B8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9359997" y="5269391"/>
            <a:ext cx="274320" cy="347472"/>
          </a:xfrm>
        </p:spPr>
      </p:pic>
      <p:pic>
        <p:nvPicPr>
          <p:cNvPr id="234" name="Picture Placeholder 60" descr="Coffee Bean Icon">
            <a:extLst>
              <a:ext uri="{FF2B5EF4-FFF2-40B4-BE49-F238E27FC236}">
                <a16:creationId xmlns:a16="http://schemas.microsoft.com/office/drawing/2014/main" id="{51182B71-A0DD-8AEB-EB3C-97E7A880B20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9664732" y="5269391"/>
            <a:ext cx="274320" cy="347472"/>
          </a:xfrm>
        </p:spPr>
      </p:pic>
      <p:pic>
        <p:nvPicPr>
          <p:cNvPr id="235" name="Picture Placeholder 60" descr="Coffee Bean Icon">
            <a:extLst>
              <a:ext uri="{FF2B5EF4-FFF2-40B4-BE49-F238E27FC236}">
                <a16:creationId xmlns:a16="http://schemas.microsoft.com/office/drawing/2014/main" id="{D777AB48-D56B-4D9D-7246-CFD6B218E0F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8" r="628"/>
          <a:stretch/>
        </p:blipFill>
        <p:spPr>
          <a:xfrm>
            <a:off x="9969467" y="5269391"/>
            <a:ext cx="274320" cy="347472"/>
          </a:xfrm>
        </p:spPr>
      </p:pic>
      <p:sp>
        <p:nvSpPr>
          <p:cNvPr id="263" name="Footer Placeholder 262">
            <a:extLst>
              <a:ext uri="{FF2B5EF4-FFF2-40B4-BE49-F238E27FC236}">
                <a16:creationId xmlns:a16="http://schemas.microsoft.com/office/drawing/2014/main" id="{99FDF614-4499-2EB5-1B98-562A6F90A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264" name="Slide Number Placeholder 263">
            <a:extLst>
              <a:ext uri="{FF2B5EF4-FFF2-40B4-BE49-F238E27FC236}">
                <a16:creationId xmlns:a16="http://schemas.microsoft.com/office/drawing/2014/main" id="{DCF91154-C82D-D672-45C6-AA1B1B28B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9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CF4EF1-277F-576B-6C22-F2FBF5EF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57" y="2705755"/>
            <a:ext cx="3561986" cy="1446491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pic>
        <p:nvPicPr>
          <p:cNvPr id="23" name="Picture Placeholder 22" descr="A person with blonde hair ">
            <a:extLst>
              <a:ext uri="{FF2B5EF4-FFF2-40B4-BE49-F238E27FC236}">
                <a16:creationId xmlns:a16="http://schemas.microsoft.com/office/drawing/2014/main" id="{17D564D3-7C45-61B1-FD65-252F0D2520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040" y="-10160"/>
            <a:ext cx="3086262" cy="22707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B7508-3590-5618-CE98-CC7899178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66191" y="526575"/>
            <a:ext cx="2170649" cy="538223"/>
          </a:xfrm>
        </p:spPr>
        <p:txBody>
          <a:bodyPr/>
          <a:lstStyle/>
          <a:p>
            <a:r>
              <a:rPr lang="en-US" dirty="0"/>
              <a:t>Manager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F07950-7CD5-CF49-63D9-4FCD7B7A79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66191" y="1138210"/>
            <a:ext cx="2170649" cy="538223"/>
          </a:xfrm>
        </p:spPr>
        <p:txBody>
          <a:bodyPr/>
          <a:lstStyle/>
          <a:p>
            <a:r>
              <a:rPr lang="en-US" dirty="0"/>
              <a:t>Remy Morris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429351-3888-19CC-2B0E-B4251D1A06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19328" y="2831055"/>
            <a:ext cx="2170649" cy="538223"/>
          </a:xfrm>
        </p:spPr>
        <p:txBody>
          <a:bodyPr/>
          <a:lstStyle/>
          <a:p>
            <a:r>
              <a:rPr lang="en-US" dirty="0"/>
              <a:t>Owner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607C8E-0620-9CBE-483C-A16214336B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9328" y="3442690"/>
            <a:ext cx="2170649" cy="538223"/>
          </a:xfrm>
        </p:spPr>
        <p:txBody>
          <a:bodyPr/>
          <a:lstStyle/>
          <a:p>
            <a:r>
              <a:rPr lang="en-US" dirty="0"/>
              <a:t>Sonu Jain</a:t>
            </a:r>
          </a:p>
        </p:txBody>
      </p:sp>
      <p:pic>
        <p:nvPicPr>
          <p:cNvPr id="25" name="Picture Placeholder 24" descr="A person with curly hair smiling ">
            <a:extLst>
              <a:ext uri="{FF2B5EF4-FFF2-40B4-BE49-F238E27FC236}">
                <a16:creationId xmlns:a16="http://schemas.microsoft.com/office/drawing/2014/main" id="{F8278E39-54EC-0D61-68FE-5FB9BEF99C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7560" y="2259981"/>
            <a:ext cx="3042920" cy="2337420"/>
          </a:xfrm>
        </p:spPr>
      </p:pic>
      <p:pic>
        <p:nvPicPr>
          <p:cNvPr id="27" name="Picture Placeholder 26" descr="A person with curly hair smiling ">
            <a:extLst>
              <a:ext uri="{FF2B5EF4-FFF2-40B4-BE49-F238E27FC236}">
                <a16:creationId xmlns:a16="http://schemas.microsoft.com/office/drawing/2014/main" id="{19E07E6A-62D3-8EA3-C252-6595B6DCC3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040" y="4596782"/>
            <a:ext cx="3076102" cy="227076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47FFF0-9636-EE50-064B-A912ADD503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57280" y="5261360"/>
            <a:ext cx="2170649" cy="538223"/>
          </a:xfrm>
        </p:spPr>
        <p:txBody>
          <a:bodyPr/>
          <a:lstStyle/>
          <a:p>
            <a:r>
              <a:rPr lang="en-US" dirty="0"/>
              <a:t>Key Employee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2C30CD-C712-B170-E1D3-01F6E1249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57280" y="5872995"/>
            <a:ext cx="2170649" cy="538223"/>
          </a:xfrm>
        </p:spPr>
        <p:txBody>
          <a:bodyPr/>
          <a:lstStyle/>
          <a:p>
            <a:r>
              <a:rPr lang="en-US" dirty="0"/>
              <a:t>Noa Vidal</a:t>
            </a:r>
          </a:p>
        </p:txBody>
      </p:sp>
    </p:spTree>
    <p:extLst>
      <p:ext uri="{BB962C8B-B14F-4D97-AF65-F5344CB8AC3E}">
        <p14:creationId xmlns:p14="http://schemas.microsoft.com/office/powerpoint/2010/main" val="37658879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510185-06BE-4162-BEE1-5DC8B9C9C1B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30</TotalTime>
  <Words>558</Words>
  <Application>Microsoft Office PowerPoint</Application>
  <PresentationFormat>Widescreen</PresentationFormat>
  <Paragraphs>184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Lato</vt:lpstr>
      <vt:lpstr>Lato Black</vt:lpstr>
      <vt:lpstr>Custom</vt:lpstr>
      <vt:lpstr>PowerPoint Presentation</vt:lpstr>
      <vt:lpstr>The Big</vt:lpstr>
      <vt:lpstr>Industry Outlook</vt:lpstr>
      <vt:lpstr>The Market</vt:lpstr>
      <vt:lpstr>Revenue model</vt:lpstr>
      <vt:lpstr>Gourmet coffee beans</vt:lpstr>
      <vt:lpstr>Sales forecast</vt:lpstr>
      <vt:lpstr>KEY TIMELINE GOALS</vt:lpstr>
      <vt:lpstr>The Team</vt:lpstr>
      <vt:lpstr>Business Ratios</vt:lpstr>
      <vt:lpstr>Business Ratios   </vt:lpstr>
      <vt:lpstr>Major Competitors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THAMA CHARLOTTE MABATHA</dc:creator>
  <cp:lastModifiedBy>THAMA CHARLOTTE MABATHA</cp:lastModifiedBy>
  <cp:revision>1</cp:revision>
  <dcterms:created xsi:type="dcterms:W3CDTF">2025-11-02T22:51:02Z</dcterms:created>
  <dcterms:modified xsi:type="dcterms:W3CDTF">2025-11-02T23:21:16Z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